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24"/>
  </p:notesMasterIdLst>
  <p:sldIdLst>
    <p:sldId id="256" r:id="rId2"/>
    <p:sldId id="257" r:id="rId3"/>
    <p:sldId id="263" r:id="rId4"/>
    <p:sldId id="264" r:id="rId5"/>
    <p:sldId id="273" r:id="rId6"/>
    <p:sldId id="268" r:id="rId7"/>
    <p:sldId id="269" r:id="rId8"/>
    <p:sldId id="272" r:id="rId9"/>
    <p:sldId id="270" r:id="rId10"/>
    <p:sldId id="271" r:id="rId11"/>
    <p:sldId id="267" r:id="rId12"/>
    <p:sldId id="274" r:id="rId13"/>
    <p:sldId id="277" r:id="rId14"/>
    <p:sldId id="288" r:id="rId15"/>
    <p:sldId id="279" r:id="rId16"/>
    <p:sldId id="280" r:id="rId17"/>
    <p:sldId id="284" r:id="rId18"/>
    <p:sldId id="281" r:id="rId19"/>
    <p:sldId id="282" r:id="rId20"/>
    <p:sldId id="278" r:id="rId21"/>
    <p:sldId id="286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F75"/>
    <a:srgbClr val="BCBCBC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76" autoAdjust="0"/>
    <p:restoredTop sz="91012" autoAdjust="0"/>
  </p:normalViewPr>
  <p:slideViewPr>
    <p:cSldViewPr snapToGrid="0">
      <p:cViewPr>
        <p:scale>
          <a:sx n="91" d="100"/>
          <a:sy n="91" d="100"/>
        </p:scale>
        <p:origin x="976" y="7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384D-5658-4DBF-B95A-C190640414B9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05822-0A88-4D27-9EA6-F053463D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0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4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11820525" cy="5095875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  <a:lvl2pPr marL="384048" indent="-18288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566928" indent="-182880"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/>
            </a:lvl3pPr>
            <a:lvl4pPr marL="74980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4pPr>
            <a:lvl5pPr marL="93268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7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8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21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349" y="153537"/>
            <a:ext cx="11896725" cy="808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349" y="1160833"/>
            <a:ext cx="11896725" cy="47082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3349" y="1061570"/>
            <a:ext cx="118967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1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r9mvRRwu5Gw&amp;feature=youtu.b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4478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 dirty="0" smtClean="0"/>
              <a:t>Big Data Technology</a:t>
            </a:r>
            <a:endParaRPr lang="en-US" sz="4800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97280" y="3614065"/>
            <a:ext cx="10058400" cy="335792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 smtClean="0"/>
              <a:t>Paul Rad, Ph.D.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083" y="4106206"/>
            <a:ext cx="10058400" cy="952737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 smtClean="0"/>
              <a:t>Associate Professor</a:t>
            </a:r>
          </a:p>
          <a:p>
            <a:pPr algn="r"/>
            <a:r>
              <a:rPr lang="en-US" sz="1800" dirty="0" smtClean="0"/>
              <a:t>Information Systems and Cyber Security, College of Business School </a:t>
            </a:r>
          </a:p>
          <a:p>
            <a:pPr algn="r"/>
            <a:r>
              <a:rPr lang="en-US" sz="1800" dirty="0" smtClean="0"/>
              <a:t>Electrical and Computer Engineering, College of Engineering 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66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4" y="1181100"/>
            <a:ext cx="7936083" cy="28703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simplest definition of a neural network, more properly referred to as an 'artificial' neural network (ANN), is provided by the inventor of one of the first neurocomputers, Dr. Robert Hecht-Nielsen. He defines a neural network as: </a:t>
            </a:r>
            <a:endParaRPr lang="en-US" dirty="0" smtClean="0"/>
          </a:p>
          <a:p>
            <a:endParaRPr lang="en-US" dirty="0"/>
          </a:p>
          <a:p>
            <a:r>
              <a:rPr lang="en-US" b="1" i="1" dirty="0"/>
              <a:t>"...a computing system made up of a number of simple, highly interconnected processing elements, which process information by their dynamic state response to external inputs. </a:t>
            </a:r>
            <a:r>
              <a:rPr lang="en-US" dirty="0" smtClean="0"/>
              <a:t> - In </a:t>
            </a:r>
            <a:r>
              <a:rPr lang="en-US" dirty="0"/>
              <a:t>"Neural Network Primer: Part I" by Maureen Caudill, AI Expert, Feb. 1989 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10</a:t>
            </a:fld>
            <a:endParaRPr lang="en-US"/>
          </a:p>
        </p:txBody>
      </p:sp>
      <p:pic>
        <p:nvPicPr>
          <p:cNvPr id="2049" name="Picture 1" descr="age9image74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418" y="1311581"/>
            <a:ext cx="3259446" cy="393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024223"/>
            <a:ext cx="11820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b="1" dirty="0"/>
              <a:t>Every node in one layer is connected to every node in the next </a:t>
            </a:r>
            <a:r>
              <a:rPr lang="en-US" sz="2400" b="1"/>
              <a:t>layer</a:t>
            </a:r>
            <a:r>
              <a:rPr lang="en-US" sz="2400" b="1" smtClean="0"/>
              <a:t>. </a:t>
            </a:r>
            <a:endParaRPr lang="en-US" sz="2400" b="1" dirty="0"/>
          </a:p>
          <a:p>
            <a:pPr marL="457200" indent="-457200">
              <a:buFont typeface="Arial" charset="0"/>
              <a:buChar char="•"/>
            </a:pPr>
            <a:r>
              <a:rPr lang="en-US" sz="2400" b="1" dirty="0"/>
              <a:t>Signals get transmitted from the input, to the hidden layer, to the output </a:t>
            </a:r>
          </a:p>
        </p:txBody>
      </p:sp>
    </p:spTree>
    <p:extLst>
      <p:ext uri="{BB962C8B-B14F-4D97-AF65-F5344CB8AC3E}">
        <p14:creationId xmlns:p14="http://schemas.microsoft.com/office/powerpoint/2010/main" val="100775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Architecture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134" y="1528260"/>
            <a:ext cx="5568695" cy="33391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5952538" cy="5095875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400" b="1" dirty="0" smtClean="0"/>
              <a:t> An Artificial Neural Network with one or more hidden layers = Deep Learning</a:t>
            </a:r>
          </a:p>
          <a:p>
            <a:pPr>
              <a:buFont typeface="Arial" charset="0"/>
              <a:buChar char="•"/>
            </a:pPr>
            <a:r>
              <a:rPr lang="en-US" sz="2400" b="1" dirty="0" smtClean="0"/>
              <a:t> They </a:t>
            </a:r>
            <a:r>
              <a:rPr lang="en-US" sz="2400" b="1" dirty="0"/>
              <a:t>typically consist of many hundreds of simple processing units which are wired together in a complex communication network.</a:t>
            </a:r>
          </a:p>
          <a:p>
            <a:pPr>
              <a:buFont typeface="Arial" charset="0"/>
              <a:buChar char="•"/>
            </a:pPr>
            <a:r>
              <a:rPr lang="en-US" sz="2400" b="1" dirty="0" smtClean="0"/>
              <a:t> Each </a:t>
            </a:r>
            <a:r>
              <a:rPr lang="en-US" sz="2400" b="1" dirty="0"/>
              <a:t>unit or node is a simplified model of a real neuron which fires (sends off a new signal) if it receives a sufficiently strong input signal from the other nodes to which it is </a:t>
            </a:r>
            <a:r>
              <a:rPr lang="en-US" sz="2400" b="1" dirty="0" smtClean="0"/>
              <a:t>connected.</a:t>
            </a:r>
          </a:p>
          <a:p>
            <a:pPr>
              <a:buFont typeface="Arial" charset="0"/>
              <a:buChar char="•"/>
            </a:pPr>
            <a:r>
              <a:rPr lang="en-US" sz="2400" b="1" dirty="0" smtClean="0"/>
              <a:t> The output is aiming for a target.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808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Single Layer Neural Networks with Nonlinear Math Model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12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45213" y="2166422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27" idx="4"/>
            <a:endCxn id="12" idx="0"/>
          </p:cNvCxnSpPr>
          <p:nvPr/>
        </p:nvCxnSpPr>
        <p:spPr>
          <a:xfrm>
            <a:off x="3502412" y="1708283"/>
            <a:ext cx="1" cy="458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12" idx="2"/>
          </p:cNvCxnSpPr>
          <p:nvPr/>
        </p:nvCxnSpPr>
        <p:spPr>
          <a:xfrm>
            <a:off x="1258616" y="2475912"/>
            <a:ext cx="1786597" cy="147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12" idx="2"/>
          </p:cNvCxnSpPr>
          <p:nvPr/>
        </p:nvCxnSpPr>
        <p:spPr>
          <a:xfrm flipV="1">
            <a:off x="1258616" y="2623622"/>
            <a:ext cx="1786597" cy="325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12" idx="2"/>
          </p:cNvCxnSpPr>
          <p:nvPr/>
        </p:nvCxnSpPr>
        <p:spPr>
          <a:xfrm flipV="1">
            <a:off x="1258615" y="2623622"/>
            <a:ext cx="1786598" cy="1379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2" idx="6"/>
          </p:cNvCxnSpPr>
          <p:nvPr/>
        </p:nvCxnSpPr>
        <p:spPr>
          <a:xfrm>
            <a:off x="3959613" y="2623622"/>
            <a:ext cx="22226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70295" y="1329390"/>
            <a:ext cx="464233" cy="378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X0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94383" y="2272520"/>
            <a:ext cx="464233" cy="378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X1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94382" y="2803315"/>
            <a:ext cx="464233" cy="378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X2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94382" y="3813276"/>
            <a:ext cx="464233" cy="378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</a:rPr>
              <a:t>xn</a:t>
            </a:r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172455" y="2208669"/>
                <a:ext cx="794192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baseline="-25000" smtClean="0">
                              <a:latin typeface="Cambria Math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455" y="2208669"/>
                <a:ext cx="794192" cy="756426"/>
              </a:xfrm>
              <a:prstGeom prst="rect">
                <a:avLst/>
              </a:prstGeom>
              <a:blipFill rotWithShape="0">
                <a:blip r:embed="rId2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2897506" y="1794331"/>
            <a:ext cx="7244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smtClean="0"/>
              <a:t>W0 = 1</a:t>
            </a:r>
            <a:endParaRPr lang="en-US" sz="1000" dirty="0"/>
          </a:p>
        </p:txBody>
      </p:sp>
      <p:sp>
        <p:nvSpPr>
          <p:cNvPr id="19" name="Rectangle 18"/>
          <p:cNvSpPr/>
          <p:nvPr/>
        </p:nvSpPr>
        <p:spPr>
          <a:xfrm>
            <a:off x="1769742" y="2284359"/>
            <a:ext cx="4994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W1</a:t>
            </a:r>
            <a:endParaRPr lang="en-US" sz="1000" dirty="0"/>
          </a:p>
        </p:txBody>
      </p:sp>
      <p:sp>
        <p:nvSpPr>
          <p:cNvPr id="20" name="Rectangle 19"/>
          <p:cNvSpPr/>
          <p:nvPr/>
        </p:nvSpPr>
        <p:spPr>
          <a:xfrm>
            <a:off x="1767397" y="2577438"/>
            <a:ext cx="4994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W2</a:t>
            </a:r>
            <a:endParaRPr lang="en-US" sz="1000" dirty="0"/>
          </a:p>
        </p:txBody>
      </p:sp>
      <p:sp>
        <p:nvSpPr>
          <p:cNvPr id="21" name="Rectangle 20"/>
          <p:cNvSpPr/>
          <p:nvPr/>
        </p:nvSpPr>
        <p:spPr>
          <a:xfrm>
            <a:off x="1753328" y="3097941"/>
            <a:ext cx="4994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err="1" smtClean="0"/>
              <a:t>Wn</a:t>
            </a:r>
            <a:endParaRPr lang="en-US" sz="1000" dirty="0"/>
          </a:p>
        </p:txBody>
      </p:sp>
      <p:sp>
        <p:nvSpPr>
          <p:cNvPr id="22" name="Rectangle 21"/>
          <p:cNvSpPr/>
          <p:nvPr/>
        </p:nvSpPr>
        <p:spPr>
          <a:xfrm>
            <a:off x="4606727" y="2278966"/>
            <a:ext cx="787791" cy="10910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48929" y="2169679"/>
            <a:ext cx="703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z </a:t>
            </a:r>
          </a:p>
          <a:p>
            <a:pPr algn="ctr"/>
            <a:r>
              <a:rPr lang="en-US" sz="2400" dirty="0" smtClean="0"/>
              <a:t>=</a:t>
            </a:r>
          </a:p>
          <a:p>
            <a:r>
              <a:rPr lang="en-US" sz="2400" dirty="0" smtClean="0"/>
              <a:t>f(y)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4072155" y="2175346"/>
            <a:ext cx="300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41657" y="2203137"/>
            <a:ext cx="12763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z = Output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4389830" y="1648071"/>
            <a:ext cx="1193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Activation </a:t>
            </a:r>
          </a:p>
          <a:p>
            <a:pPr algn="ctr"/>
            <a:r>
              <a:rPr lang="en-US" b="1" dirty="0" smtClean="0"/>
              <a:t>function 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98711" y="1813187"/>
            <a:ext cx="119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Input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525920" y="1787197"/>
            <a:ext cx="119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mtClean="0"/>
              <a:t>Strength </a:t>
            </a:r>
            <a:r>
              <a:rPr lang="en-US" sz="1200" b="1" dirty="0" smtClean="0"/>
              <a:t>of Signal</a:t>
            </a:r>
            <a:endParaRPr 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276780" y="105087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b</a:t>
            </a:r>
            <a:r>
              <a:rPr lang="en-US" sz="1600" smtClean="0"/>
              <a:t>ias</a:t>
            </a:r>
            <a:endParaRPr lang="en-US" sz="1600"/>
          </a:p>
        </p:txBody>
      </p:sp>
      <p:pic>
        <p:nvPicPr>
          <p:cNvPr id="30" name="Picture 2" descr="age8image17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750" y="4192168"/>
            <a:ext cx="3380181" cy="206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932" y="1074175"/>
            <a:ext cx="3532981" cy="22522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502" y="3839388"/>
            <a:ext cx="3672276" cy="247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744445" y="1556382"/>
                <a:ext cx="1866217" cy="76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Sigmoid function:</a:t>
                </a:r>
              </a:p>
              <a:p>
                <a:r>
                  <a:rPr lang="en-US" dirty="0" smtClean="0"/>
                  <a:t>       f(y)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445" y="1556382"/>
                <a:ext cx="1866217" cy="761940"/>
              </a:xfrm>
              <a:prstGeom prst="rect">
                <a:avLst/>
              </a:prstGeom>
              <a:blipFill rotWithShape="0">
                <a:blip r:embed="rId6"/>
                <a:stretch>
                  <a:fillRect l="-2606" t="-4000" r="-1629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6744445" y="4596137"/>
            <a:ext cx="2748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ReLU</a:t>
            </a:r>
            <a:r>
              <a:rPr lang="en-US" b="1" dirty="0" smtClean="0"/>
              <a:t> function:</a:t>
            </a:r>
          </a:p>
          <a:p>
            <a:endParaRPr lang="en-US" b="1" dirty="0" smtClean="0"/>
          </a:p>
          <a:p>
            <a:r>
              <a:rPr lang="en-US" dirty="0" smtClean="0"/>
              <a:t>       f(y) = y    , y </a:t>
            </a:r>
            <a:r>
              <a:rPr lang="en-US" dirty="0"/>
              <a:t>=&gt; </a:t>
            </a:r>
            <a:r>
              <a:rPr lang="en-US" dirty="0" smtClean="0"/>
              <a:t>0</a:t>
            </a:r>
          </a:p>
          <a:p>
            <a:r>
              <a:rPr lang="en-US" dirty="0"/>
              <a:t>	</a:t>
            </a:r>
            <a:r>
              <a:rPr lang="en-US" dirty="0" smtClean="0"/>
              <a:t>0    , y &lt;   0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1796198" y="295438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195929" y="97712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F(y)</a:t>
            </a: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1882098" y="588322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0165454" y="380622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F(y)</a:t>
            </a:r>
            <a:endParaRPr lang="en-US"/>
          </a:p>
        </p:txBody>
      </p:sp>
      <p:sp>
        <p:nvSpPr>
          <p:cNvPr id="39" name="Double Bracket 38"/>
          <p:cNvSpPr/>
          <p:nvPr/>
        </p:nvSpPr>
        <p:spPr>
          <a:xfrm>
            <a:off x="7365074" y="2480705"/>
            <a:ext cx="914400" cy="293079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mtClean="0"/>
              <a:t>0 , 1</a:t>
            </a: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746210" y="2918827"/>
            <a:ext cx="26287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smtClean="0">
                <a:solidFill>
                  <a:srgbClr val="FF0000"/>
                </a:solidFill>
              </a:rPr>
              <a:t>Sigmoid takes </a:t>
            </a:r>
            <a:r>
              <a:rPr lang="en-US" sz="1400" dirty="0">
                <a:solidFill>
                  <a:srgbClr val="FF0000"/>
                </a:solidFill>
              </a:rPr>
              <a:t>a real-valued input </a:t>
            </a:r>
            <a:r>
              <a:rPr lang="en-US" sz="1400" dirty="0" smtClean="0">
                <a:solidFill>
                  <a:srgbClr val="FF0000"/>
                </a:solidFill>
              </a:rPr>
              <a:t>and squashes it </a:t>
            </a:r>
            <a:r>
              <a:rPr lang="en-US" sz="1400" dirty="0">
                <a:solidFill>
                  <a:srgbClr val="FF0000"/>
                </a:solidFill>
              </a:rPr>
              <a:t>to range between 0 and 1</a:t>
            </a:r>
          </a:p>
        </p:txBody>
      </p:sp>
    </p:spTree>
    <p:extLst>
      <p:ext uri="{BB962C8B-B14F-4D97-AF65-F5344CB8AC3E}">
        <p14:creationId xmlns:p14="http://schemas.microsoft.com/office/powerpoint/2010/main" val="1901533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77" y="1060063"/>
            <a:ext cx="5563848" cy="3273397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717107"/>
              </p:ext>
            </p:extLst>
          </p:nvPr>
        </p:nvGraphicFramePr>
        <p:xfrm>
          <a:off x="252367" y="1559435"/>
          <a:ext cx="2905761" cy="122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587"/>
                <a:gridCol w="968587"/>
                <a:gridCol w="968587"/>
              </a:tblGrid>
              <a:tr h="58973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(XOR)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8973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0.0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80975" y="4259019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1.0.  1.0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93165" y="4157615"/>
            <a:ext cx="2169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-0.99    1.05    0.19     </a:t>
            </a:r>
          </a:p>
          <a:p>
            <a:r>
              <a:rPr lang="en-US" dirty="0" smtClean="0"/>
              <a:t>-0.43.  -0.44    -0.30</a:t>
            </a:r>
            <a:endParaRPr lang="en-US" dirty="0"/>
          </a:p>
        </p:txBody>
      </p:sp>
      <p:sp>
        <p:nvSpPr>
          <p:cNvPr id="16" name="Double Bracket 15"/>
          <p:cNvSpPr/>
          <p:nvPr/>
        </p:nvSpPr>
        <p:spPr>
          <a:xfrm>
            <a:off x="180975" y="4132406"/>
            <a:ext cx="962842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uble Bracket 16"/>
          <p:cNvSpPr/>
          <p:nvPr/>
        </p:nvSpPr>
        <p:spPr>
          <a:xfrm>
            <a:off x="1293165" y="4091478"/>
            <a:ext cx="2033904" cy="768740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495880" y="418867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=</a:t>
            </a:r>
            <a:endParaRPr lang="en-US" sz="3200" b="1"/>
          </a:p>
        </p:txBody>
      </p:sp>
      <p:sp>
        <p:nvSpPr>
          <p:cNvPr id="19" name="TextBox 18"/>
          <p:cNvSpPr txBox="1"/>
          <p:nvPr/>
        </p:nvSpPr>
        <p:spPr>
          <a:xfrm>
            <a:off x="3964370" y="428422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0.56 0.61 -0.11</a:t>
            </a:r>
            <a:endParaRPr lang="en-US" dirty="0"/>
          </a:p>
        </p:txBody>
      </p:sp>
      <p:sp>
        <p:nvSpPr>
          <p:cNvPr id="20" name="Double Bracket 19"/>
          <p:cNvSpPr/>
          <p:nvPr/>
        </p:nvSpPr>
        <p:spPr>
          <a:xfrm>
            <a:off x="3964369" y="4157615"/>
            <a:ext cx="1890261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85093" y="531393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0.56 0.61 -0.11</a:t>
            </a:r>
            <a:endParaRPr lang="en-US" dirty="0"/>
          </a:p>
        </p:txBody>
      </p:sp>
      <p:sp>
        <p:nvSpPr>
          <p:cNvPr id="22" name="Double Bracket 21"/>
          <p:cNvSpPr/>
          <p:nvPr/>
        </p:nvSpPr>
        <p:spPr>
          <a:xfrm>
            <a:off x="285092" y="5187319"/>
            <a:ext cx="1890261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uble Bracket 22"/>
          <p:cNvSpPr/>
          <p:nvPr/>
        </p:nvSpPr>
        <p:spPr>
          <a:xfrm>
            <a:off x="2238723" y="5174246"/>
            <a:ext cx="1132246" cy="1047930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451564" y="5187319"/>
            <a:ext cx="706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0</a:t>
            </a:r>
            <a:r>
              <a:rPr lang="en-US" dirty="0" smtClean="0"/>
              <a:t>.18</a:t>
            </a:r>
            <a:r>
              <a:rPr lang="mr-IN" dirty="0" smtClean="0"/>
              <a:t> </a:t>
            </a:r>
            <a:endParaRPr lang="en-US" dirty="0" smtClean="0"/>
          </a:p>
          <a:p>
            <a:r>
              <a:rPr lang="en-US" dirty="0" smtClean="0"/>
              <a:t>1.11</a:t>
            </a:r>
            <a:r>
              <a:rPr lang="mr-IN" dirty="0" smtClean="0"/>
              <a:t> -</a:t>
            </a:r>
            <a:r>
              <a:rPr lang="en-US" dirty="0" smtClean="0"/>
              <a:t>0</a:t>
            </a:r>
            <a:r>
              <a:rPr lang="mr-IN" dirty="0" smtClean="0"/>
              <a:t>.</a:t>
            </a:r>
            <a:r>
              <a:rPr lang="en-US" dirty="0" smtClean="0"/>
              <a:t>26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507602" y="5382087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=</a:t>
            </a:r>
            <a:endParaRPr lang="en-US" sz="3200" b="1"/>
          </a:p>
        </p:txBody>
      </p:sp>
      <p:sp>
        <p:nvSpPr>
          <p:cNvPr id="26" name="Double Bracket 25"/>
          <p:cNvSpPr/>
          <p:nvPr/>
        </p:nvSpPr>
        <p:spPr>
          <a:xfrm>
            <a:off x="3964369" y="5382087"/>
            <a:ext cx="832714" cy="728562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0.749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091237" y="4920422"/>
            <a:ext cx="25453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= 0.0</a:t>
            </a:r>
          </a:p>
          <a:p>
            <a:r>
              <a:rPr lang="en-US" dirty="0" smtClean="0"/>
              <a:t>Y-hat = 0.749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Error = 0.749 </a:t>
            </a:r>
            <a:r>
              <a:rPr lang="mr-IN" dirty="0" smtClean="0">
                <a:solidFill>
                  <a:srgbClr val="C00000"/>
                </a:solidFill>
              </a:rPr>
              <a:t>–</a:t>
            </a:r>
            <a:r>
              <a:rPr lang="en-US" dirty="0" smtClean="0">
                <a:solidFill>
                  <a:srgbClr val="C00000"/>
                </a:solidFill>
              </a:rPr>
              <a:t> 0 = 0.749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781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093" y="1625264"/>
            <a:ext cx="2153904" cy="34546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894" y="2282581"/>
            <a:ext cx="1734375" cy="7931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75" y="1280160"/>
            <a:ext cx="8692208" cy="460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21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05" y="933450"/>
            <a:ext cx="6809544" cy="37887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0975" y="4259019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1.0.  1.0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3165" y="4157615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w11    w12    w13    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w21   w22    w23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Double Bracket 10"/>
          <p:cNvSpPr/>
          <p:nvPr/>
        </p:nvSpPr>
        <p:spPr>
          <a:xfrm>
            <a:off x="180975" y="4132406"/>
            <a:ext cx="962842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uble Bracket 11"/>
          <p:cNvSpPr/>
          <p:nvPr/>
        </p:nvSpPr>
        <p:spPr>
          <a:xfrm>
            <a:off x="1293165" y="4091478"/>
            <a:ext cx="2033904" cy="768740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95880" y="418867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=</a:t>
            </a:r>
            <a:endParaRPr lang="en-US" sz="3200" b="1"/>
          </a:p>
        </p:txBody>
      </p:sp>
      <p:sp>
        <p:nvSpPr>
          <p:cNvPr id="14" name="TextBox 13"/>
          <p:cNvSpPr txBox="1"/>
          <p:nvPr/>
        </p:nvSpPr>
        <p:spPr>
          <a:xfrm>
            <a:off x="4380726" y="4267323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y1</a:t>
            </a:r>
            <a:r>
              <a:rPr lang="mr-IN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y2</a:t>
            </a:r>
            <a:r>
              <a:rPr lang="mr-IN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y3ç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Double Bracket 14"/>
          <p:cNvSpPr/>
          <p:nvPr/>
        </p:nvSpPr>
        <p:spPr>
          <a:xfrm>
            <a:off x="3964369" y="4157615"/>
            <a:ext cx="1890261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uble Bracket 16"/>
          <p:cNvSpPr/>
          <p:nvPr/>
        </p:nvSpPr>
        <p:spPr>
          <a:xfrm>
            <a:off x="285092" y="5187319"/>
            <a:ext cx="1890261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uble Bracket 17"/>
          <p:cNvSpPr/>
          <p:nvPr/>
        </p:nvSpPr>
        <p:spPr>
          <a:xfrm>
            <a:off x="2238723" y="5174246"/>
            <a:ext cx="1132246" cy="1047930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451564" y="5187319"/>
            <a:ext cx="706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w1</a:t>
            </a:r>
            <a:r>
              <a:rPr lang="mr-IN" dirty="0" smtClean="0">
                <a:solidFill>
                  <a:srgbClr val="C00000"/>
                </a:solidFill>
              </a:rPr>
              <a:t> 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W2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w3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07602" y="5382087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=</a:t>
            </a:r>
            <a:endParaRPr lang="en-US" sz="3200" b="1"/>
          </a:p>
        </p:txBody>
      </p:sp>
      <p:sp>
        <p:nvSpPr>
          <p:cNvPr id="21" name="Double Bracket 20"/>
          <p:cNvSpPr/>
          <p:nvPr/>
        </p:nvSpPr>
        <p:spPr>
          <a:xfrm>
            <a:off x="3964369" y="5382087"/>
            <a:ext cx="832714" cy="728562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C00000"/>
                </a:solidFill>
              </a:rPr>
              <a:t>0.50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91237" y="4920422"/>
            <a:ext cx="22536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= 0.0</a:t>
            </a:r>
          </a:p>
          <a:p>
            <a:r>
              <a:rPr lang="en-US" dirty="0" smtClean="0"/>
              <a:t>Y-hat = 0.749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Error = 0.50 </a:t>
            </a:r>
            <a:r>
              <a:rPr lang="mr-IN" dirty="0" smtClean="0">
                <a:solidFill>
                  <a:srgbClr val="C00000"/>
                </a:solidFill>
              </a:rPr>
              <a:t>–</a:t>
            </a:r>
            <a:r>
              <a:rPr lang="en-US" dirty="0" smtClean="0">
                <a:solidFill>
                  <a:srgbClr val="C00000"/>
                </a:solidFill>
              </a:rPr>
              <a:t> 0 = 0.50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6484" y="5305142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y1</a:t>
            </a:r>
            <a:r>
              <a:rPr lang="mr-IN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y2</a:t>
            </a:r>
            <a:r>
              <a:rPr lang="mr-IN" dirty="0" smtClean="0">
                <a:solidFill>
                  <a:srgbClr val="C00000"/>
                </a:solidFill>
              </a:rPr>
              <a:t> </a:t>
            </a:r>
            <a:r>
              <a:rPr lang="en-US" smtClean="0">
                <a:solidFill>
                  <a:srgbClr val="C00000"/>
                </a:solidFill>
              </a:rPr>
              <a:t>y3ç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406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16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87" y="1570037"/>
            <a:ext cx="8039100" cy="4318000"/>
          </a:xfrm>
        </p:spPr>
      </p:pic>
    </p:spTree>
    <p:extLst>
      <p:ext uri="{BB962C8B-B14F-4D97-AF65-F5344CB8AC3E}">
        <p14:creationId xmlns:p14="http://schemas.microsoft.com/office/powerpoint/2010/main" val="1165353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37" y="1455737"/>
            <a:ext cx="8204200" cy="45466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37" y="1455737"/>
            <a:ext cx="8432800" cy="45466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0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87" y="1519237"/>
            <a:ext cx="8039100" cy="44196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3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 smtClean="0"/>
              <a:t> Logistics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</a:t>
            </a:r>
            <a:r>
              <a:rPr lang="en-US" sz="2400" b="1" dirty="0" smtClean="0"/>
              <a:t>Summary and Review Previous Sections 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dirty="0" smtClean="0"/>
              <a:t> </a:t>
            </a:r>
            <a:r>
              <a:rPr lang="en-US" sz="2400" b="1" dirty="0"/>
              <a:t>Neural Network Model</a:t>
            </a:r>
          </a:p>
          <a:p>
            <a:pPr lvl="1"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Forward Propagation (Prediction)</a:t>
            </a:r>
          </a:p>
          <a:p>
            <a:pPr lvl="1"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Backpropagation (Learning)</a:t>
            </a:r>
          </a:p>
          <a:p>
            <a:pPr lvl="1"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Training vs. Validation Data</a:t>
            </a:r>
          </a:p>
          <a:p>
            <a:pPr lvl="1">
              <a:spcBef>
                <a:spcPts val="1800"/>
              </a:spcBef>
              <a:buFont typeface="Courier New" charset="0"/>
              <a:buChar char="o"/>
            </a:pPr>
            <a:endParaRPr lang="en-US" sz="2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3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69" y="1347117"/>
            <a:ext cx="83185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35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Rate: Steps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83" y="1092893"/>
            <a:ext cx="11388436" cy="43114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0975" y="5685905"/>
            <a:ext cx="8542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Learning Rate should increase with the slope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648372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Multi output units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472" y="1179585"/>
            <a:ext cx="5000667" cy="36077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397" y="2142473"/>
            <a:ext cx="1503795" cy="16520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64336" y="226106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0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667111" y="274597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53261" y="37130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9</a:t>
            </a:r>
            <a:endParaRPr 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714215" y="324196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…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064564" y="1565164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h(x</a:t>
            </a:r>
            <a:r>
              <a:rPr lang="en-US" smtClean="0"/>
              <a:t>) =  </a:t>
            </a:r>
            <a:endParaRPr lang="en-US" dirty="0"/>
          </a:p>
        </p:txBody>
      </p:sp>
      <p:sp>
        <p:nvSpPr>
          <p:cNvPr id="17" name="Double Bracket 16"/>
          <p:cNvSpPr/>
          <p:nvPr/>
        </p:nvSpPr>
        <p:spPr>
          <a:xfrm>
            <a:off x="8769937" y="365765"/>
            <a:ext cx="399007" cy="2895573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828124" y="399016"/>
            <a:ext cx="3016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311762" y="4444134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h(x</a:t>
            </a:r>
            <a:r>
              <a:rPr lang="en-US" smtClean="0"/>
              <a:t>) =   </a:t>
            </a:r>
            <a:endParaRPr lang="en-US" dirty="0"/>
          </a:p>
        </p:txBody>
      </p:sp>
      <p:sp>
        <p:nvSpPr>
          <p:cNvPr id="20" name="Double Bracket 19"/>
          <p:cNvSpPr/>
          <p:nvPr/>
        </p:nvSpPr>
        <p:spPr>
          <a:xfrm>
            <a:off x="11116888" y="3244735"/>
            <a:ext cx="399007" cy="2895573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1175075" y="3277986"/>
            <a:ext cx="3016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US" dirty="0" smtClean="0"/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/>
              <a:t>1</a:t>
            </a:r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9416767" y="2551607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h(x</a:t>
            </a:r>
            <a:r>
              <a:rPr lang="en-US" smtClean="0"/>
              <a:t>) =  </a:t>
            </a:r>
            <a:endParaRPr lang="en-US" dirty="0"/>
          </a:p>
        </p:txBody>
      </p:sp>
      <p:sp>
        <p:nvSpPr>
          <p:cNvPr id="23" name="Double Bracket 22"/>
          <p:cNvSpPr/>
          <p:nvPr/>
        </p:nvSpPr>
        <p:spPr>
          <a:xfrm>
            <a:off x="10122140" y="1352208"/>
            <a:ext cx="399007" cy="2895573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0180327" y="1385459"/>
            <a:ext cx="3016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US" dirty="0" smtClean="0"/>
          </a:p>
          <a:p>
            <a:r>
              <a:rPr lang="en-US" dirty="0"/>
              <a:t>1</a:t>
            </a:r>
            <a:endParaRPr lang="en-US" dirty="0" smtClean="0"/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447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Types of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997648" y="1275348"/>
            <a:ext cx="2593472" cy="2502569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871818" y="1275348"/>
            <a:ext cx="2593472" cy="2502569"/>
          </a:xfrm>
          <a:prstGeom prst="ellipse">
            <a:avLst/>
          </a:prstGeom>
          <a:solidFill>
            <a:srgbClr val="92D050">
              <a:alpha val="4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792959" y="1275348"/>
            <a:ext cx="2593472" cy="2502569"/>
          </a:xfrm>
          <a:prstGeom prst="ellipse">
            <a:avLst/>
          </a:prstGeom>
          <a:solidFill>
            <a:srgbClr val="FFC000">
              <a:alpha val="4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01396" y="231273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11924" y="231273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80124" y="2315472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Reinforcement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81148" y="3957053"/>
            <a:ext cx="2593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Learning from 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E.g., Spam classification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35544" y="3957053"/>
            <a:ext cx="2986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Discover structure in unlabeled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E.g., Document clustering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2919" y="4026564"/>
            <a:ext cx="316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Learning by “doing” with delayed reward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E.g., Chess computer</a:t>
            </a:r>
          </a:p>
        </p:txBody>
      </p:sp>
      <p:sp>
        <p:nvSpPr>
          <p:cNvPr id="2" name="Rectangle 1"/>
          <p:cNvSpPr/>
          <p:nvPr/>
        </p:nvSpPr>
        <p:spPr>
          <a:xfrm>
            <a:off x="4707987" y="54748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- Clustering</a:t>
            </a:r>
          </a:p>
          <a:p>
            <a:r>
              <a:rPr lang="en-US" dirty="0"/>
              <a:t>- Hidden Markov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2626046" y="533634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- Classification</a:t>
            </a:r>
          </a:p>
          <a:p>
            <a:r>
              <a:rPr lang="en-US" dirty="0"/>
              <a:t>- Regression</a:t>
            </a:r>
          </a:p>
          <a:p>
            <a:r>
              <a:rPr lang="en-US" dirty="0"/>
              <a:t>- Ranking</a:t>
            </a:r>
          </a:p>
        </p:txBody>
      </p:sp>
    </p:spTree>
    <p:extLst>
      <p:ext uri="{BB962C8B-B14F-4D97-AF65-F5344CB8AC3E}">
        <p14:creationId xmlns:p14="http://schemas.microsoft.com/office/powerpoint/2010/main" val="582078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048237" y="1323475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88343" y="1479389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8" name="Oval 7"/>
          <p:cNvSpPr/>
          <p:nvPr/>
        </p:nvSpPr>
        <p:spPr>
          <a:xfrm>
            <a:off x="5248848" y="2454400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75586" y="263976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Classification</a:t>
            </a:r>
          </a:p>
        </p:txBody>
      </p:sp>
      <p:sp>
        <p:nvSpPr>
          <p:cNvPr id="10" name="Oval 9"/>
          <p:cNvSpPr/>
          <p:nvPr/>
        </p:nvSpPr>
        <p:spPr>
          <a:xfrm>
            <a:off x="8970616" y="2454400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97354" y="263976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Regression</a:t>
            </a:r>
          </a:p>
        </p:txBody>
      </p:sp>
      <p:cxnSp>
        <p:nvCxnSpPr>
          <p:cNvPr id="13" name="Straight Arrow Connector 12"/>
          <p:cNvCxnSpPr>
            <a:stCxn id="5" idx="5"/>
            <a:endCxn id="10" idx="0"/>
          </p:cNvCxnSpPr>
          <p:nvPr/>
        </p:nvCxnSpPr>
        <p:spPr>
          <a:xfrm>
            <a:off x="9261904" y="2028617"/>
            <a:ext cx="100544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8" idx="0"/>
          </p:cNvCxnSpPr>
          <p:nvPr/>
        </p:nvCxnSpPr>
        <p:spPr>
          <a:xfrm flipH="1">
            <a:off x="6545584" y="2028617"/>
            <a:ext cx="88245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9478617" y="3868822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91986" y="5593348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9641709" y="505791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90361" y="488032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042761" y="503272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219226" y="477593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315478" y="50193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465168" y="455513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800178" y="477593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859087" y="426720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600172" y="50051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1105185" y="450293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1057059" y="408074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978696" y="523731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9478617" y="4158406"/>
            <a:ext cx="1952219" cy="143494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962108" y="4512711"/>
            <a:ext cx="18278" cy="1090411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478616" y="4512710"/>
            <a:ext cx="1483492" cy="0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400168" y="5538348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x=0.8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642562" y="4382917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y=12.5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5318854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332223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6640415" y="49805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871920" y="489557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40415" y="465217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755295" y="4330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945422" y="437918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041674" y="480876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318854" y="4000501"/>
            <a:ext cx="1722821" cy="146909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6107589" y="441252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518958" y="464452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8088" y="4967724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823758" y="481225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405454" y="50920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777123" y="4599431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990953" y="5012820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821001" y="5165220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259989" y="456492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268000" y="4673759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797368" y="4361318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?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66950" y="1188962"/>
            <a:ext cx="75703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b="1" dirty="0"/>
              <a:t>Given</a:t>
            </a:r>
            <a:r>
              <a:rPr lang="en-US" altLang="en-US" dirty="0"/>
              <a:t> examples of a function </a:t>
            </a:r>
            <a:r>
              <a:rPr lang="en-US" altLang="en-US" i="1" dirty="0"/>
              <a:t>(X, F(X))</a:t>
            </a:r>
          </a:p>
          <a:p>
            <a:pPr>
              <a:defRPr/>
            </a:pPr>
            <a:endParaRPr lang="en-US" altLang="en-US" b="1" dirty="0" smtClean="0"/>
          </a:p>
          <a:p>
            <a:pPr>
              <a:defRPr/>
            </a:pPr>
            <a:r>
              <a:rPr lang="en-US" altLang="en-US" b="1" dirty="0" smtClean="0"/>
              <a:t>Predict</a:t>
            </a:r>
            <a:r>
              <a:rPr lang="en-US" altLang="en-US" dirty="0" smtClean="0"/>
              <a:t> </a:t>
            </a:r>
            <a:r>
              <a:rPr lang="en-US" altLang="en-US" dirty="0"/>
              <a:t>function</a:t>
            </a:r>
            <a:r>
              <a:rPr lang="en-US" altLang="en-US" i="1" dirty="0"/>
              <a:t> F(X) </a:t>
            </a:r>
            <a:r>
              <a:rPr lang="en-US" altLang="en-US" dirty="0"/>
              <a:t>for new examples</a:t>
            </a:r>
            <a:r>
              <a:rPr lang="en-US" altLang="en-US" i="1" dirty="0"/>
              <a:t> X</a:t>
            </a:r>
          </a:p>
          <a:p>
            <a:pPr lvl="1">
              <a:defRPr/>
            </a:pPr>
            <a:endParaRPr lang="en-US" altLang="en-US" dirty="0" smtClean="0"/>
          </a:p>
          <a:p>
            <a:pPr lvl="1">
              <a:defRPr/>
            </a:pPr>
            <a:r>
              <a:rPr lang="en-US" altLang="en-US" dirty="0" smtClean="0"/>
              <a:t>Discrete </a:t>
            </a:r>
            <a:r>
              <a:rPr lang="en-US" altLang="en-US" i="1" dirty="0"/>
              <a:t>F(X)</a:t>
            </a:r>
            <a:r>
              <a:rPr lang="en-US" altLang="en-US" dirty="0"/>
              <a:t>: Classification</a:t>
            </a:r>
          </a:p>
          <a:p>
            <a:pPr lvl="1">
              <a:defRPr/>
            </a:pPr>
            <a:endParaRPr lang="en-US" altLang="en-US" dirty="0" smtClean="0"/>
          </a:p>
          <a:p>
            <a:pPr lvl="1">
              <a:defRPr/>
            </a:pPr>
            <a:r>
              <a:rPr lang="en-US" altLang="en-US" dirty="0" smtClean="0"/>
              <a:t>Continuous </a:t>
            </a:r>
            <a:r>
              <a:rPr lang="en-US" altLang="en-US" i="1" dirty="0"/>
              <a:t>F(X)</a:t>
            </a:r>
            <a:r>
              <a:rPr lang="en-US" altLang="en-US" dirty="0"/>
              <a:t>: Regression</a:t>
            </a:r>
          </a:p>
          <a:p>
            <a:pPr lvl="1">
              <a:defRPr/>
            </a:pPr>
            <a:endParaRPr lang="en-US" altLang="en-US" i="1" dirty="0" smtClean="0"/>
          </a:p>
          <a:p>
            <a:pPr lvl="1">
              <a:defRPr/>
            </a:pPr>
            <a:r>
              <a:rPr lang="en-US" altLang="en-US" i="1" dirty="0" smtClean="0"/>
              <a:t>F(X</a:t>
            </a:r>
            <a:r>
              <a:rPr lang="en-US" altLang="en-US" i="1" dirty="0"/>
              <a:t>)</a:t>
            </a:r>
            <a:r>
              <a:rPr lang="en-US" altLang="en-US" dirty="0"/>
              <a:t> = Probability(</a:t>
            </a:r>
            <a:r>
              <a:rPr lang="en-US" altLang="en-US" i="1" dirty="0"/>
              <a:t>X</a:t>
            </a:r>
            <a:r>
              <a:rPr lang="en-US" altLang="en-US" dirty="0"/>
              <a:t>): Probability estimation</a:t>
            </a:r>
          </a:p>
        </p:txBody>
      </p:sp>
    </p:spTree>
    <p:extLst>
      <p:ext uri="{BB962C8B-B14F-4D97-AF65-F5344CB8AC3E}">
        <p14:creationId xmlns:p14="http://schemas.microsoft.com/office/powerpoint/2010/main" val="1208917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4-09-14-kernel_pca_87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410" y="3162294"/>
            <a:ext cx="2500467" cy="25004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928090" y="1229910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68196" y="140369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9" name="Oval 8"/>
          <p:cNvSpPr/>
          <p:nvPr/>
        </p:nvSpPr>
        <p:spPr>
          <a:xfrm>
            <a:off x="2968280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08386" y="2638936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Clustering</a:t>
            </a:r>
          </a:p>
        </p:txBody>
      </p:sp>
      <p:sp>
        <p:nvSpPr>
          <p:cNvPr id="11" name="Oval 10"/>
          <p:cNvSpPr/>
          <p:nvPr/>
        </p:nvSpPr>
        <p:spPr>
          <a:xfrm>
            <a:off x="7037627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077733" y="2638936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Compression</a:t>
            </a:r>
          </a:p>
        </p:txBody>
      </p:sp>
      <p:cxnSp>
        <p:nvCxnSpPr>
          <p:cNvPr id="13" name="Straight Arrow Connector 12"/>
          <p:cNvCxnSpPr>
            <a:stCxn id="7" idx="5"/>
            <a:endCxn id="11" idx="0"/>
          </p:cNvCxnSpPr>
          <p:nvPr/>
        </p:nvCxnSpPr>
        <p:spPr>
          <a:xfrm>
            <a:off x="7141757" y="1983013"/>
            <a:ext cx="1192606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  <a:endCxn id="9" idx="0"/>
          </p:cNvCxnSpPr>
          <p:nvPr/>
        </p:nvCxnSpPr>
        <p:spPr>
          <a:xfrm flipH="1">
            <a:off x="4265017" y="1983013"/>
            <a:ext cx="1042879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222767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36136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544328" y="49805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775833" y="489557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544328" y="465217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659208" y="4330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49335" y="437918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945587" y="480876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220215" y="465217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340932" y="441252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3589820" y="520448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821325" y="511953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589820" y="487613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714081" y="464995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894306" y="486096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991079" y="50327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656574" y="50327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482676" y="506733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4194612" y="4206408"/>
            <a:ext cx="931895" cy="924692"/>
          </a:xfrm>
          <a:prstGeom prst="ellipse">
            <a:avLst/>
          </a:prstGeom>
          <a:solidFill>
            <a:schemeClr val="accent1">
              <a:alpha val="26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340485" y="4596072"/>
            <a:ext cx="856639" cy="777468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 descr="2014-09-14-kernel_pca_103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011" y="4252292"/>
            <a:ext cx="2173440" cy="16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9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b="1" dirty="0" smtClean="0"/>
              <a:t> Algorithms </a:t>
            </a:r>
            <a:r>
              <a:rPr lang="en-US" sz="2800" b="1" dirty="0"/>
              <a:t>that try to mimic the </a:t>
            </a:r>
            <a:r>
              <a:rPr lang="en-US" sz="2800" b="1" dirty="0" smtClean="0"/>
              <a:t>brain</a:t>
            </a:r>
          </a:p>
          <a:p>
            <a:pPr>
              <a:buFont typeface="Arial" charset="0"/>
              <a:buChar char="•"/>
            </a:pPr>
            <a:r>
              <a:rPr lang="en-US" sz="2800" b="1" dirty="0" smtClean="0"/>
              <a:t> It </a:t>
            </a:r>
            <a:r>
              <a:rPr lang="en-US" sz="2800" b="1" dirty="0"/>
              <a:t>was very widely used in 80s and early </a:t>
            </a:r>
            <a:r>
              <a:rPr lang="en-US" sz="2800" b="1" dirty="0" smtClean="0"/>
              <a:t>90s.</a:t>
            </a:r>
          </a:p>
          <a:p>
            <a:pPr>
              <a:buFont typeface="Arial" charset="0"/>
              <a:buChar char="•"/>
            </a:pPr>
            <a:r>
              <a:rPr lang="en-US" sz="2800" b="1" dirty="0" smtClean="0"/>
              <a:t> Recently </a:t>
            </a:r>
            <a:r>
              <a:rPr lang="en-US" sz="2800" b="1" dirty="0"/>
              <a:t>very popular again due to State-of-the-art technique for many applications. Human brain: Massively parallel network </a:t>
            </a:r>
          </a:p>
          <a:p>
            <a:pPr>
              <a:buFont typeface="Arial" charset="0"/>
              <a:buChar char="•"/>
            </a:pPr>
            <a:r>
              <a:rPr lang="en-US" sz="2800" b="1" dirty="0" smtClean="0"/>
              <a:t> The </a:t>
            </a:r>
            <a:r>
              <a:rPr lang="en-US" sz="2800" b="1" dirty="0"/>
              <a:t>basic computational unit of the brain is a neuron. </a:t>
            </a:r>
            <a:r>
              <a:rPr lang="en-US" sz="2800" b="1" dirty="0">
                <a:solidFill>
                  <a:srgbClr val="C00000"/>
                </a:solidFill>
              </a:rPr>
              <a:t>Approximately 86 billion neurons </a:t>
            </a:r>
            <a:r>
              <a:rPr lang="en-US" sz="2800" b="1" dirty="0"/>
              <a:t>can be found in the human nervous system and they are connected with </a:t>
            </a:r>
            <a:r>
              <a:rPr lang="en-US" sz="2800" b="1" dirty="0">
                <a:solidFill>
                  <a:srgbClr val="C00000"/>
                </a:solidFill>
              </a:rPr>
              <a:t>approximately 10^14 - 10^15 synapses </a:t>
            </a:r>
          </a:p>
          <a:p>
            <a:endParaRPr lang="en-US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smtClean="0"/>
              <a:t>Neural Network or Deep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useful for?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Like all machine learning: making predictions </a:t>
            </a:r>
          </a:p>
          <a:p>
            <a:r>
              <a:rPr lang="en-US" sz="2800" b="1" dirty="0"/>
              <a:t>Deep learning does it with higher accuracy for some problems </a:t>
            </a:r>
          </a:p>
          <a:p>
            <a:r>
              <a:rPr lang="en-US" sz="2800" b="1" dirty="0"/>
              <a:t>For </a:t>
            </a:r>
            <a:r>
              <a:rPr lang="en-US" sz="2800" b="1" dirty="0" smtClean="0"/>
              <a:t>example:</a:t>
            </a:r>
          </a:p>
          <a:p>
            <a:r>
              <a:rPr lang="en-US" sz="2800" b="1" dirty="0"/>
              <a:t/>
            </a:r>
            <a:br>
              <a:rPr lang="en-US" sz="2800" b="1" dirty="0"/>
            </a:br>
            <a:r>
              <a:rPr lang="en-US" sz="2800" b="1" dirty="0"/>
              <a:t>• </a:t>
            </a:r>
            <a:r>
              <a:rPr lang="en-US" sz="2800" dirty="0"/>
              <a:t>Self-driving cars</a:t>
            </a:r>
            <a:br>
              <a:rPr lang="en-US" sz="2800" dirty="0"/>
            </a:br>
            <a:r>
              <a:rPr lang="en-US" sz="2800" dirty="0"/>
              <a:t>• Stock market prediction</a:t>
            </a:r>
            <a:br>
              <a:rPr lang="en-US" sz="2800" dirty="0"/>
            </a:br>
            <a:r>
              <a:rPr lang="en-US" sz="2800" dirty="0"/>
              <a:t>• Recognizing faces in an image 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Under </a:t>
            </a:r>
            <a:r>
              <a:rPr lang="en-US" sz="2800" b="1" dirty="0"/>
              <a:t>active development and research </a:t>
            </a:r>
          </a:p>
          <a:p>
            <a:endParaRPr lang="en-US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0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Brain as a Universal Learning Machine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Two viewpoints on the Mind: </a:t>
            </a:r>
            <a:endParaRPr lang="en-US" dirty="0"/>
          </a:p>
          <a:p>
            <a:r>
              <a:rPr lang="en-US" dirty="0"/>
              <a:t>1) </a:t>
            </a:r>
            <a:r>
              <a:rPr lang="en-US" dirty="0">
                <a:solidFill>
                  <a:srgbClr val="C00000"/>
                </a:solidFill>
              </a:rPr>
              <a:t>Evolutionary psychologists propose that the mind is made up of genetically influenced and domain-specific mental algorithms or computational modules</a:t>
            </a:r>
            <a:r>
              <a:rPr lang="en-US" dirty="0"/>
              <a:t>, designed to solve specific evolutionary problems of the past </a:t>
            </a:r>
          </a:p>
          <a:p>
            <a:r>
              <a:rPr lang="en-US" dirty="0"/>
              <a:t>An evolutionary perspective leads one to view the mind as a </a:t>
            </a:r>
            <a:r>
              <a:rPr lang="en-US" b="1" dirty="0"/>
              <a:t>crowded zoo of evolved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domain-specific programs</a:t>
            </a:r>
            <a:r>
              <a:rPr lang="en-US" dirty="0"/>
              <a:t>. Each is </a:t>
            </a:r>
            <a:r>
              <a:rPr lang="en-US" dirty="0">
                <a:solidFill>
                  <a:srgbClr val="C00000"/>
                </a:solidFill>
              </a:rPr>
              <a:t>functionally specialized for solving a different adaptive problem </a:t>
            </a:r>
            <a:r>
              <a:rPr lang="en-US" dirty="0"/>
              <a:t>that arose during hominid evolutionary history, such as face recognition, foraging, mate choice, heart rate regulation, sleep management, or predator vigilance, and each is activated by a different set of cues from the environment. </a:t>
            </a:r>
          </a:p>
          <a:p>
            <a:r>
              <a:rPr lang="en-US" dirty="0"/>
              <a:t>There is another viewpoint cluster, more popular in computational neuroscience (especially today), that is almost the </a:t>
            </a:r>
            <a:r>
              <a:rPr lang="en-US" i="1" dirty="0"/>
              <a:t>exact opposite </a:t>
            </a:r>
            <a:r>
              <a:rPr lang="en-US" dirty="0"/>
              <a:t>of the evolved modularity hypothesis. </a:t>
            </a:r>
          </a:p>
          <a:p>
            <a:r>
              <a:rPr lang="en-US" dirty="0"/>
              <a:t>2) </a:t>
            </a:r>
            <a:r>
              <a:rPr lang="en-US" dirty="0">
                <a:solidFill>
                  <a:srgbClr val="C00000"/>
                </a:solidFill>
              </a:rPr>
              <a:t>Universal learner" hypothesis, aka the "one learning algorithm" hypothesis </a:t>
            </a:r>
          </a:p>
          <a:p>
            <a:r>
              <a:rPr lang="en-US" dirty="0"/>
              <a:t>The universal learning hypothesis proposes that </a:t>
            </a:r>
            <a:r>
              <a:rPr lang="en-US" i="1" dirty="0"/>
              <a:t>all </a:t>
            </a:r>
            <a:r>
              <a:rPr lang="en-US" dirty="0"/>
              <a:t>significant mental algorithms are learned; nothing is innate except for the learning and reward machinery itself (which is somewhat complicated, involving a number of systems and mechanisms), the initial rough architecture (equivalent to a prior over </a:t>
            </a:r>
            <a:r>
              <a:rPr lang="en-US" dirty="0" err="1"/>
              <a:t>mindspace</a:t>
            </a:r>
            <a:r>
              <a:rPr lang="en-US" dirty="0"/>
              <a:t>), and a small library of simple innate circuits (analogous to the operating system layer in a computer). In this view the mind (software) is distinct from the brain (hardware). The mind is a complex software system built out of a general learning mechanism. </a:t>
            </a:r>
          </a:p>
          <a:p>
            <a:r>
              <a:rPr lang="en-US" b="1" dirty="0">
                <a:hlinkClick r:id="rId2"/>
              </a:rPr>
              <a:t>https://</a:t>
            </a:r>
            <a:r>
              <a:rPr lang="en-US" b="1" dirty="0" err="1">
                <a:hlinkClick r:id="rId2"/>
              </a:rPr>
              <a:t>youtu.be</a:t>
            </a:r>
            <a:r>
              <a:rPr lang="en-US" b="1" dirty="0">
                <a:hlinkClick r:id="rId2"/>
              </a:rPr>
              <a:t>/r9mvRRwu5Gw 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6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Biological neuron and mathematical model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9</a:t>
            </a:fld>
            <a:endParaRPr lang="en-US"/>
          </a:p>
        </p:txBody>
      </p:sp>
      <p:pic>
        <p:nvPicPr>
          <p:cNvPr id="1025" name="Picture 1" descr="age8image18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94" y="1322363"/>
            <a:ext cx="6045406" cy="258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ge8image17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22" y="3545060"/>
            <a:ext cx="4366685" cy="266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4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11678</TotalTime>
  <Words>1008</Words>
  <Application>Microsoft Macintosh PowerPoint</Application>
  <PresentationFormat>Widescreen</PresentationFormat>
  <Paragraphs>212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Calibri</vt:lpstr>
      <vt:lpstr>Calibri Light</vt:lpstr>
      <vt:lpstr>Cambria Math</vt:lpstr>
      <vt:lpstr>Courier New</vt:lpstr>
      <vt:lpstr>Helvetica Light</vt:lpstr>
      <vt:lpstr>Mangal</vt:lpstr>
      <vt:lpstr>Webdings</vt:lpstr>
      <vt:lpstr>Wingdings</vt:lpstr>
      <vt:lpstr>Arial</vt:lpstr>
      <vt:lpstr>Retrospect</vt:lpstr>
      <vt:lpstr>Big Data Technology</vt:lpstr>
      <vt:lpstr>Outline</vt:lpstr>
      <vt:lpstr>3 Types of Learning</vt:lpstr>
      <vt:lpstr>Supervised Learning</vt:lpstr>
      <vt:lpstr>Unsupervised Learning</vt:lpstr>
      <vt:lpstr>Neural Network History</vt:lpstr>
      <vt:lpstr>What is Neural Network or Deep Learning useful for? </vt:lpstr>
      <vt:lpstr>The Brain as a Universal Learning Machine </vt:lpstr>
      <vt:lpstr>Biological neuron and mathematical model </vt:lpstr>
      <vt:lpstr>What Is A Neural Network? </vt:lpstr>
      <vt:lpstr>Deep Learning Architecture</vt:lpstr>
      <vt:lpstr>Single Layer Neural Networks with Nonlinear Math Model </vt:lpstr>
      <vt:lpstr>Example</vt:lpstr>
      <vt:lpstr>Backpropagation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Rate: Steps</vt:lpstr>
      <vt:lpstr>Example: Multi output units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Saliya</dc:creator>
  <cp:lastModifiedBy>Paul Rad</cp:lastModifiedBy>
  <cp:revision>593</cp:revision>
  <dcterms:created xsi:type="dcterms:W3CDTF">2015-01-31T16:20:13Z</dcterms:created>
  <dcterms:modified xsi:type="dcterms:W3CDTF">2017-11-13T23:51:23Z</dcterms:modified>
</cp:coreProperties>
</file>